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66BD"/>
    <a:srgbClr val="E37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024F-EAEA-CA42-C279-0132372C2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6D80-EF6A-11C3-B347-89573B846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FEDE6-E121-38E2-E8C1-BE058530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1790A-38E9-9E6B-7841-8E81B359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3874D-4230-CBB5-2119-8EFF918A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3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388D-BE93-098A-8D83-41B9358E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27D6E-FD90-1F30-1067-D03092904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C457D-C742-A578-8FF5-8822A9463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475C1-315F-F104-6A29-31DC4AF0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A3E0-D97C-DCAD-75AE-B195BE03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1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3884D-D087-D22F-2F5B-3C146939E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B3881-64A6-0876-FD1F-90FE188A7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B0986-04E3-EDA4-2C53-7109A552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21C5A-11C9-6B1C-B672-F6F07221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D4BBD-CA63-2BDE-8D28-599AE960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86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583C-910C-D890-A359-F4DB6FEE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D9D3E-0829-CF87-5A98-8662ABDA3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BDC1A-3AFF-4A71-A919-CA10C725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365A0-4DF4-9A01-ED3A-9ACA241C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D66D7-56ED-4290-AC37-FD4F204C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19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DF89-57C1-6FFF-23DA-39356688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06B90-19B0-9599-BBE3-CBD0A91B7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CD4D7-39B4-9864-8AC3-9D45C4FD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7ED61-E1C7-F86B-4820-F1767770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51AD-8F7D-FF9D-1976-9B61F0A0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09B67-2959-8AAA-1457-526A8EEC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DC76-5F83-246C-2F51-9E83C43FB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B7D74-67D2-FF76-E8FB-AFBB274A4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CE0E4-BE34-26E9-C490-488D89F3A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F69DD-8A37-9625-471D-B40C27903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F4FFE-D84C-8A22-DD76-ADC118CE7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8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A8A9-6D38-52F7-7301-8095C033C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6EE9F-7CDB-5A12-E91F-1793E6644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5F83A-796F-507F-EAA9-7007CAD7E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3F3B0-B80C-FA35-B3B7-180B29DBF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66CF9-E384-8EAC-40FE-79098052B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BFDC0-5C3B-79A6-E370-F16D30DE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7EC3F9-42C5-93F6-17BF-65749580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9D336-48A5-F62A-61FF-1713DF64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9A24-3F49-A0A0-6BB1-42A74D09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6870C-E436-5931-1361-56D334F9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0DCC9-AFEA-C0D2-B6F9-E2AC8CAA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C4680-03B5-5F93-DE0F-6843437C6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2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3C76C-4938-C711-44B6-FC5A19B4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4468A-186A-5F06-418D-E50DFB3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FCB56-8070-E7DC-BE2E-56BA69D9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C641-E2C7-5FE0-FD44-EFA59DA0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5B639-A2A6-4BF3-0AAE-CC36F0A8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D5C34-3B23-17F2-B727-E7C94656F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EC4BD-435C-4125-F7EF-52FC61A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298D3-AE94-6338-A914-D8E634C3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94EFD-F9E7-AF77-5DA0-F7F56EFB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4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D648-FA96-1F4E-BEB9-88F74223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0558A-E8F4-EFB7-ED97-245F6533D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6172F-EF21-C6F6-7477-ED8C6912E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4FAEB-3596-A1A5-2F7B-A044B748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4DC15-11A8-4363-C3A3-8293F948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D2D4F-02A5-7307-F705-F6852269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7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E4919-4893-53B5-0ECE-5E49EBADC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6C017-F931-9D8E-5C6B-352E5A774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2E42-9CE9-C67F-C4B3-5783C4EC0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4DC11A-0203-5F4F-A07F-66DC35EB8F0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5A9C5-E3EF-EE97-377D-6E0DDA1E8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32D12-010F-D298-B0CE-870690C6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3E6C8C-16F2-944E-A700-CFFC9B2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2E02F-0199-60D4-C4CA-ECAD888B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71" y="1010127"/>
            <a:ext cx="5867400" cy="439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2ED6C5-4E62-EE21-1FF6-13284196D328}"/>
                  </a:ext>
                </a:extLst>
              </p:cNvPr>
              <p:cNvSpPr txBox="1"/>
              <p:nvPr/>
            </p:nvSpPr>
            <p:spPr>
              <a:xfrm>
                <a:off x="3157772" y="5473700"/>
                <a:ext cx="5867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E377C2"/>
                    </a:solidFill>
                  </a:rPr>
                  <a:t>PINK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2ED6C5-4E62-EE21-1FF6-13284196D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772" y="5473700"/>
                <a:ext cx="5867400" cy="276999"/>
              </a:xfrm>
              <a:prstGeom prst="rect">
                <a:avLst/>
              </a:prstGeom>
              <a:blipFill>
                <a:blip r:embed="rId3"/>
                <a:stretch>
                  <a:fillRect t="-27273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10542-113A-D694-89D3-0CDB4B188034}"/>
                  </a:ext>
                </a:extLst>
              </p:cNvPr>
              <p:cNvSpPr txBox="1"/>
              <p:nvPr/>
            </p:nvSpPr>
            <p:spPr>
              <a:xfrm rot="16200000">
                <a:off x="1286087" y="3068726"/>
                <a:ext cx="43941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9466BD"/>
                    </a:solidFill>
                  </a:rPr>
                  <a:t>PURPLE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10542-113A-D694-89D3-0CDB4B18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86087" y="3068726"/>
                <a:ext cx="4394199" cy="276999"/>
              </a:xfrm>
              <a:prstGeom prst="rect">
                <a:avLst/>
              </a:prstGeom>
              <a:blipFill>
                <a:blip r:embed="rId4"/>
                <a:stretch>
                  <a:fillRect l="-26087" r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F1559CC-5100-0752-020D-3F7AF336ACA5}"/>
              </a:ext>
            </a:extLst>
          </p:cNvPr>
          <p:cNvSpPr txBox="1"/>
          <p:nvPr/>
        </p:nvSpPr>
        <p:spPr>
          <a:xfrm>
            <a:off x="4405802" y="3585736"/>
            <a:ext cx="143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 Not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016EE-BCB2-3B46-4EDA-D74D84DE0DAE}"/>
              </a:ext>
            </a:extLst>
          </p:cNvPr>
          <p:cNvSpPr txBox="1"/>
          <p:nvPr/>
        </p:nvSpPr>
        <p:spPr>
          <a:xfrm>
            <a:off x="6724619" y="3585735"/>
            <a:ext cx="116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Screen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For PINK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0FACCF-6F4B-AD67-2CC8-244906896992}"/>
              </a:ext>
            </a:extLst>
          </p:cNvPr>
          <p:cNvSpPr txBox="1"/>
          <p:nvPr/>
        </p:nvSpPr>
        <p:spPr>
          <a:xfrm>
            <a:off x="4405802" y="1453673"/>
            <a:ext cx="143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Screen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For PURPLE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2CD42A-B628-C97F-364B-9251422CFE91}"/>
              </a:ext>
            </a:extLst>
          </p:cNvPr>
          <p:cNvSpPr txBox="1"/>
          <p:nvPr/>
        </p:nvSpPr>
        <p:spPr>
          <a:xfrm>
            <a:off x="6724618" y="1453673"/>
            <a:ext cx="1163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Screen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For BOTH</a:t>
            </a:r>
          </a:p>
        </p:txBody>
      </p:sp>
    </p:spTree>
    <p:extLst>
      <p:ext uri="{BB962C8B-B14F-4D97-AF65-F5344CB8AC3E}">
        <p14:creationId xmlns:p14="http://schemas.microsoft.com/office/powerpoint/2010/main" val="222900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AB0B6DC-E3EE-2F2D-6892-C3F507F2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47" y="1139595"/>
            <a:ext cx="5867400" cy="439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0AD754-A2F8-E555-AA88-C24A882CD233}"/>
                  </a:ext>
                </a:extLst>
              </p:cNvPr>
              <p:cNvSpPr txBox="1"/>
              <p:nvPr/>
            </p:nvSpPr>
            <p:spPr>
              <a:xfrm>
                <a:off x="1631948" y="5603168"/>
                <a:ext cx="5867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E377C2"/>
                    </a:solidFill>
                  </a:rPr>
                  <a:t>PINK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0AD754-A2F8-E555-AA88-C24A882C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48" y="5603168"/>
                <a:ext cx="5867400" cy="276999"/>
              </a:xfrm>
              <a:prstGeom prst="rect">
                <a:avLst/>
              </a:prstGeom>
              <a:blipFill>
                <a:blip r:embed="rId3"/>
                <a:stretch>
                  <a:fillRect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7593C4-3B38-04E8-98F4-31978AE254BB}"/>
                  </a:ext>
                </a:extLst>
              </p:cNvPr>
              <p:cNvSpPr txBox="1"/>
              <p:nvPr/>
            </p:nvSpPr>
            <p:spPr>
              <a:xfrm rot="16200000">
                <a:off x="-239737" y="3198194"/>
                <a:ext cx="43941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9466BD"/>
                    </a:solidFill>
                  </a:rPr>
                  <a:t>PURPLE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7593C4-3B38-04E8-98F4-31978AE2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39737" y="3198194"/>
                <a:ext cx="4394199" cy="276999"/>
              </a:xfrm>
              <a:prstGeom prst="rect">
                <a:avLst/>
              </a:prstGeom>
              <a:blipFill>
                <a:blip r:embed="rId4"/>
                <a:stretch>
                  <a:fillRect l="-26087" r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04E9EE-2678-0C28-1021-48B51EBC12CE}"/>
              </a:ext>
            </a:extLst>
          </p:cNvPr>
          <p:cNvCxnSpPr/>
          <p:nvPr/>
        </p:nvCxnSpPr>
        <p:spPr>
          <a:xfrm flipV="1">
            <a:off x="4582885" y="3080657"/>
            <a:ext cx="864697" cy="22424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01C09-3D45-8F28-F7C5-C6F81D3F9105}"/>
              </a:ext>
            </a:extLst>
          </p:cNvPr>
          <p:cNvCxnSpPr/>
          <p:nvPr/>
        </p:nvCxnSpPr>
        <p:spPr>
          <a:xfrm flipH="1" flipV="1">
            <a:off x="4746171" y="2295951"/>
            <a:ext cx="701411" cy="784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2C2440-4A46-35C3-BF39-478D8D52F6F6}"/>
              </a:ext>
            </a:extLst>
          </p:cNvPr>
          <p:cNvCxnSpPr>
            <a:cxnSpLocks/>
          </p:cNvCxnSpPr>
          <p:nvPr/>
        </p:nvCxnSpPr>
        <p:spPr>
          <a:xfrm flipH="1" flipV="1">
            <a:off x="4582885" y="1123043"/>
            <a:ext cx="152400" cy="11729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7A40F4-8280-F210-E398-775F8CEA9C77}"/>
              </a:ext>
            </a:extLst>
          </p:cNvPr>
          <p:cNvCxnSpPr/>
          <p:nvPr/>
        </p:nvCxnSpPr>
        <p:spPr>
          <a:xfrm>
            <a:off x="5192485" y="1123043"/>
            <a:ext cx="15022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7EAA34-C8D5-53E0-E9C4-CB67AD5FA0B9}"/>
              </a:ext>
            </a:extLst>
          </p:cNvPr>
          <p:cNvSpPr txBox="1"/>
          <p:nvPr/>
        </p:nvSpPr>
        <p:spPr>
          <a:xfrm>
            <a:off x="4849584" y="744248"/>
            <a:ext cx="21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 For PINK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493AB1-E5C8-0452-1E57-DBDD5856A8BB}"/>
              </a:ext>
            </a:extLst>
          </p:cNvPr>
          <p:cNvCxnSpPr/>
          <p:nvPr/>
        </p:nvCxnSpPr>
        <p:spPr>
          <a:xfrm>
            <a:off x="2177142" y="3080657"/>
            <a:ext cx="533309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ADB0BC-7780-E27C-FC06-ADC5DB596158}"/>
              </a:ext>
            </a:extLst>
          </p:cNvPr>
          <p:cNvCxnSpPr/>
          <p:nvPr/>
        </p:nvCxnSpPr>
        <p:spPr>
          <a:xfrm flipV="1">
            <a:off x="7037613" y="3472543"/>
            <a:ext cx="0" cy="1611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3E2DDC-D38F-AC15-DCE5-6A29F63BDE88}"/>
              </a:ext>
            </a:extLst>
          </p:cNvPr>
          <p:cNvSpPr txBox="1"/>
          <p:nvPr/>
        </p:nvSpPr>
        <p:spPr>
          <a:xfrm>
            <a:off x="7304314" y="3532621"/>
            <a:ext cx="3314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Benefit of screening </a:t>
            </a:r>
            <a:r>
              <a:rPr lang="en-US" b="1" dirty="0">
                <a:solidFill>
                  <a:srgbClr val="E377C2"/>
                </a:solidFill>
              </a:rPr>
              <a:t>PINK </a:t>
            </a:r>
            <a:r>
              <a:rPr lang="en-US" dirty="0"/>
              <a:t>decreases as the risk of </a:t>
            </a:r>
            <a:r>
              <a:rPr lang="en-US" b="1" dirty="0">
                <a:solidFill>
                  <a:srgbClr val="9466BD"/>
                </a:solidFill>
              </a:rPr>
              <a:t>PURPLE </a:t>
            </a:r>
            <a:r>
              <a:rPr lang="en-US" dirty="0"/>
              <a:t>increases.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FE669F-85AB-4367-5774-91E7D233AF1E}"/>
              </a:ext>
            </a:extLst>
          </p:cNvPr>
          <p:cNvCxnSpPr>
            <a:cxnSpLocks/>
          </p:cNvCxnSpPr>
          <p:nvPr/>
        </p:nvCxnSpPr>
        <p:spPr>
          <a:xfrm flipV="1">
            <a:off x="7037613" y="1556657"/>
            <a:ext cx="0" cy="1252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F04610-0F14-BE45-DC61-240F40178E16}"/>
              </a:ext>
            </a:extLst>
          </p:cNvPr>
          <p:cNvSpPr txBox="1"/>
          <p:nvPr/>
        </p:nvSpPr>
        <p:spPr>
          <a:xfrm>
            <a:off x="7304314" y="1547586"/>
            <a:ext cx="4666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the risk of </a:t>
            </a:r>
            <a:r>
              <a:rPr lang="en-US" b="1" dirty="0">
                <a:solidFill>
                  <a:srgbClr val="9466BD"/>
                </a:solidFill>
              </a:rPr>
              <a:t>PURPLE </a:t>
            </a:r>
            <a:r>
              <a:rPr lang="en-US" dirty="0"/>
              <a:t>is high enough to warrant screening! Screening for </a:t>
            </a:r>
            <a:r>
              <a:rPr lang="en-US" b="1" dirty="0">
                <a:solidFill>
                  <a:srgbClr val="E377C2"/>
                </a:solidFill>
              </a:rPr>
              <a:t>PINK</a:t>
            </a:r>
            <a:r>
              <a:rPr lang="en-US" dirty="0"/>
              <a:t> and </a:t>
            </a:r>
            <a:r>
              <a:rPr lang="en-US" b="1" dirty="0">
                <a:solidFill>
                  <a:srgbClr val="9466BD"/>
                </a:solidFill>
              </a:rPr>
              <a:t>PURPLE</a:t>
            </a:r>
            <a:r>
              <a:rPr lang="en-US" dirty="0"/>
              <a:t> benefit each other more as the risk for one increases.</a:t>
            </a:r>
          </a:p>
        </p:txBody>
      </p:sp>
    </p:spTree>
    <p:extLst>
      <p:ext uri="{BB962C8B-B14F-4D97-AF65-F5344CB8AC3E}">
        <p14:creationId xmlns:p14="http://schemas.microsoft.com/office/powerpoint/2010/main" val="102547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B8095D2-9342-E3E4-0501-2FC31ECA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3" y="1231899"/>
            <a:ext cx="5854700" cy="439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89D5D-F33E-44B2-F864-D81D92A3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6" y="1231901"/>
            <a:ext cx="5867400" cy="439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F902DD-7A4D-1D43-0B78-6A56EBF12E47}"/>
                  </a:ext>
                </a:extLst>
              </p:cNvPr>
              <p:cNvSpPr txBox="1"/>
              <p:nvPr/>
            </p:nvSpPr>
            <p:spPr>
              <a:xfrm>
                <a:off x="6030687" y="5695474"/>
                <a:ext cx="5867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E377C2"/>
                    </a:solidFill>
                  </a:rPr>
                  <a:t>PINK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F902DD-7A4D-1D43-0B78-6A56EBF12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87" y="5695474"/>
                <a:ext cx="5867400" cy="276999"/>
              </a:xfrm>
              <a:prstGeom prst="rect">
                <a:avLst/>
              </a:prstGeom>
              <a:blipFill>
                <a:blip r:embed="rId4"/>
                <a:stretch>
                  <a:fillRect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A17EC-1653-FF0F-BCAC-CDD14CD50140}"/>
                  </a:ext>
                </a:extLst>
              </p:cNvPr>
              <p:cNvSpPr txBox="1"/>
              <p:nvPr/>
            </p:nvSpPr>
            <p:spPr>
              <a:xfrm rot="16200000">
                <a:off x="4159002" y="3290500"/>
                <a:ext cx="43941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9466BD"/>
                    </a:solidFill>
                  </a:rPr>
                  <a:t>PURPLE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A17EC-1653-FF0F-BCAC-CDD14CD50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59002" y="3290500"/>
                <a:ext cx="4394199" cy="276999"/>
              </a:xfrm>
              <a:prstGeom prst="rect">
                <a:avLst/>
              </a:prstGeom>
              <a:blipFill>
                <a:blip r:embed="rId5"/>
                <a:stretch>
                  <a:fillRect l="-26087" r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C44CFF-F714-7125-3E14-FC7EAE3E9018}"/>
                  </a:ext>
                </a:extLst>
              </p:cNvPr>
              <p:cNvSpPr txBox="1"/>
              <p:nvPr/>
            </p:nvSpPr>
            <p:spPr>
              <a:xfrm>
                <a:off x="798293" y="5695473"/>
                <a:ext cx="5867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E377C2"/>
                    </a:solidFill>
                  </a:rPr>
                  <a:t>PINK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C44CFF-F714-7125-3E14-FC7EAE3E9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93" y="5695473"/>
                <a:ext cx="5867400" cy="276999"/>
              </a:xfrm>
              <a:prstGeom prst="rect">
                <a:avLst/>
              </a:prstGeom>
              <a:blipFill>
                <a:blip r:embed="rId4"/>
                <a:stretch>
                  <a:fillRect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579FA2-86ED-6796-E943-8F40FE8007FB}"/>
                  </a:ext>
                </a:extLst>
              </p:cNvPr>
              <p:cNvSpPr txBox="1"/>
              <p:nvPr/>
            </p:nvSpPr>
            <p:spPr>
              <a:xfrm rot="16200000">
                <a:off x="-1073392" y="3290499"/>
                <a:ext cx="43941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9466BD"/>
                    </a:solidFill>
                  </a:rPr>
                  <a:t>PURPLE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579FA2-86ED-6796-E943-8F40FE80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73392" y="3290499"/>
                <a:ext cx="4394199" cy="276999"/>
              </a:xfrm>
              <a:prstGeom prst="rect">
                <a:avLst/>
              </a:prstGeom>
              <a:blipFill>
                <a:blip r:embed="rId6"/>
                <a:stretch>
                  <a:fillRect l="-21739" r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665E182-C92A-2FE6-E990-6C2970429C60}"/>
              </a:ext>
            </a:extLst>
          </p:cNvPr>
          <p:cNvSpPr txBox="1"/>
          <p:nvPr/>
        </p:nvSpPr>
        <p:spPr>
          <a:xfrm>
            <a:off x="1449121" y="585567"/>
            <a:ext cx="4728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Independent Policies</a:t>
            </a:r>
            <a:br>
              <a:rPr lang="en-US" b="1" dirty="0"/>
            </a:br>
            <a:r>
              <a:rPr lang="en-US" b="1" dirty="0"/>
              <a:t>(Each policy has half the budget.)</a:t>
            </a:r>
          </a:p>
        </p:txBody>
      </p:sp>
    </p:spTree>
    <p:extLst>
      <p:ext uri="{BB962C8B-B14F-4D97-AF65-F5344CB8AC3E}">
        <p14:creationId xmlns:p14="http://schemas.microsoft.com/office/powerpoint/2010/main" val="168421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5EA7DB-0D8E-0E73-7713-0EB4B6995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3" y="1231899"/>
            <a:ext cx="5854700" cy="439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F1134-F94C-84B6-B7FA-B07D61E5E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6" y="1231899"/>
            <a:ext cx="5867400" cy="4406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C3C541-90F1-EA95-A9EC-E4123BAAA99A}"/>
                  </a:ext>
                </a:extLst>
              </p:cNvPr>
              <p:cNvSpPr txBox="1"/>
              <p:nvPr/>
            </p:nvSpPr>
            <p:spPr>
              <a:xfrm>
                <a:off x="6030687" y="5695474"/>
                <a:ext cx="5867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E377C2"/>
                    </a:solidFill>
                  </a:rPr>
                  <a:t>PINK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C3C541-90F1-EA95-A9EC-E4123BAAA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87" y="5695474"/>
                <a:ext cx="5867400" cy="276999"/>
              </a:xfrm>
              <a:prstGeom prst="rect">
                <a:avLst/>
              </a:prstGeom>
              <a:blipFill>
                <a:blip r:embed="rId4"/>
                <a:stretch>
                  <a:fillRect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B75949-7C68-6204-D8A9-F458F96787D3}"/>
                  </a:ext>
                </a:extLst>
              </p:cNvPr>
              <p:cNvSpPr txBox="1"/>
              <p:nvPr/>
            </p:nvSpPr>
            <p:spPr>
              <a:xfrm rot="16200000">
                <a:off x="4159002" y="3290500"/>
                <a:ext cx="43941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9466BD"/>
                    </a:solidFill>
                  </a:rPr>
                  <a:t>PURPLE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B75949-7C68-6204-D8A9-F458F9678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59002" y="3290500"/>
                <a:ext cx="4394199" cy="276999"/>
              </a:xfrm>
              <a:prstGeom prst="rect">
                <a:avLst/>
              </a:prstGeom>
              <a:blipFill>
                <a:blip r:embed="rId5"/>
                <a:stretch>
                  <a:fillRect l="-26087" r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FE3543-4830-B892-FDCF-254155B980F6}"/>
                  </a:ext>
                </a:extLst>
              </p:cNvPr>
              <p:cNvSpPr txBox="1"/>
              <p:nvPr/>
            </p:nvSpPr>
            <p:spPr>
              <a:xfrm>
                <a:off x="798293" y="5695473"/>
                <a:ext cx="5867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E377C2"/>
                    </a:solidFill>
                  </a:rPr>
                  <a:t>PINK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FE3543-4830-B892-FDCF-254155B98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93" y="5695473"/>
                <a:ext cx="5867400" cy="276999"/>
              </a:xfrm>
              <a:prstGeom prst="rect">
                <a:avLst/>
              </a:prstGeom>
              <a:blipFill>
                <a:blip r:embed="rId4"/>
                <a:stretch>
                  <a:fillRect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EA61A3-6559-1426-5960-1C75E63DEF73}"/>
                  </a:ext>
                </a:extLst>
              </p:cNvPr>
              <p:cNvSpPr txBox="1"/>
              <p:nvPr/>
            </p:nvSpPr>
            <p:spPr>
              <a:xfrm rot="16200000">
                <a:off x="-1073392" y="3290499"/>
                <a:ext cx="43941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9466BD"/>
                    </a:solidFill>
                  </a:rPr>
                  <a:t>PURPLE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EA61A3-6559-1426-5960-1C75E63D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73392" y="3290499"/>
                <a:ext cx="4394199" cy="276999"/>
              </a:xfrm>
              <a:prstGeom prst="rect">
                <a:avLst/>
              </a:prstGeom>
              <a:blipFill>
                <a:blip r:embed="rId6"/>
                <a:stretch>
                  <a:fillRect l="-21739" r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0972E01-FFED-4377-40CB-716881B56641}"/>
              </a:ext>
            </a:extLst>
          </p:cNvPr>
          <p:cNvSpPr/>
          <p:nvPr/>
        </p:nvSpPr>
        <p:spPr>
          <a:xfrm>
            <a:off x="6839907" y="2525485"/>
            <a:ext cx="1074050" cy="107768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ADC068-62F1-CDB8-9F54-962138971446}"/>
              </a:ext>
            </a:extLst>
          </p:cNvPr>
          <p:cNvSpPr/>
          <p:nvPr/>
        </p:nvSpPr>
        <p:spPr>
          <a:xfrm>
            <a:off x="8738514" y="1112155"/>
            <a:ext cx="1074050" cy="166370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119609-93D9-C21C-5553-7035B440FF2D}"/>
              </a:ext>
            </a:extLst>
          </p:cNvPr>
          <p:cNvSpPr txBox="1"/>
          <p:nvPr/>
        </p:nvSpPr>
        <p:spPr>
          <a:xfrm>
            <a:off x="7204752" y="209947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4B215-48F0-B8E3-9ACD-B664FFF6C0B1}"/>
              </a:ext>
            </a:extLst>
          </p:cNvPr>
          <p:cNvSpPr txBox="1"/>
          <p:nvPr/>
        </p:nvSpPr>
        <p:spPr>
          <a:xfrm>
            <a:off x="9111872" y="7008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E57863D-7506-8698-E5C3-54B28F36DC51}"/>
              </a:ext>
            </a:extLst>
          </p:cNvPr>
          <p:cNvSpPr/>
          <p:nvPr/>
        </p:nvSpPr>
        <p:spPr>
          <a:xfrm>
            <a:off x="8193589" y="2468810"/>
            <a:ext cx="1687286" cy="1602448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DE70B8-05B2-E59B-F44C-06FA9EA7712F}"/>
              </a:ext>
            </a:extLst>
          </p:cNvPr>
          <p:cNvSpPr txBox="1"/>
          <p:nvPr/>
        </p:nvSpPr>
        <p:spPr>
          <a:xfrm>
            <a:off x="9668696" y="3828101"/>
            <a:ext cx="35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FE8297-18CF-BB99-4F0B-CD8E84236F77}"/>
              </a:ext>
            </a:extLst>
          </p:cNvPr>
          <p:cNvSpPr txBox="1"/>
          <p:nvPr/>
        </p:nvSpPr>
        <p:spPr>
          <a:xfrm>
            <a:off x="7499637" y="6328674"/>
            <a:ext cx="355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+ 0.192 quality-life-years / dollar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EF9671-12CC-84D9-5539-BAFFA933FC60}"/>
              </a:ext>
            </a:extLst>
          </p:cNvPr>
          <p:cNvSpPr txBox="1"/>
          <p:nvPr/>
        </p:nvSpPr>
        <p:spPr>
          <a:xfrm>
            <a:off x="1956091" y="6328674"/>
            <a:ext cx="355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+ 0.187 quality-life-years / dollar</a:t>
            </a:r>
          </a:p>
        </p:txBody>
      </p:sp>
    </p:spTree>
    <p:extLst>
      <p:ext uri="{BB962C8B-B14F-4D97-AF65-F5344CB8AC3E}">
        <p14:creationId xmlns:p14="http://schemas.microsoft.com/office/powerpoint/2010/main" val="41540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/>
      <p:bldP spid="22" grpId="0"/>
      <p:bldP spid="23" grpId="0" animBg="1"/>
      <p:bldP spid="24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AB0B6DC-E3EE-2F2D-6892-C3F507F2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33" y="1085166"/>
            <a:ext cx="5867400" cy="439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0AD754-A2F8-E555-AA88-C24A882CD233}"/>
                  </a:ext>
                </a:extLst>
              </p:cNvPr>
              <p:cNvSpPr txBox="1"/>
              <p:nvPr/>
            </p:nvSpPr>
            <p:spPr>
              <a:xfrm>
                <a:off x="804634" y="5548739"/>
                <a:ext cx="5867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E377C2"/>
                    </a:solidFill>
                  </a:rPr>
                  <a:t>PINK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0AD754-A2F8-E555-AA88-C24A882C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34" y="5548739"/>
                <a:ext cx="5867400" cy="276999"/>
              </a:xfrm>
              <a:prstGeom prst="rect">
                <a:avLst/>
              </a:prstGeom>
              <a:blipFill>
                <a:blip r:embed="rId3"/>
                <a:stretch>
                  <a:fillRect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7593C4-3B38-04E8-98F4-31978AE254BB}"/>
                  </a:ext>
                </a:extLst>
              </p:cNvPr>
              <p:cNvSpPr txBox="1"/>
              <p:nvPr/>
            </p:nvSpPr>
            <p:spPr>
              <a:xfrm rot="16200000">
                <a:off x="-1067051" y="3143765"/>
                <a:ext cx="43941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9466BD"/>
                    </a:solidFill>
                  </a:rPr>
                  <a:t>PURPLE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7593C4-3B38-04E8-98F4-31978AE2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67051" y="3143765"/>
                <a:ext cx="4394199" cy="276999"/>
              </a:xfrm>
              <a:prstGeom prst="rect">
                <a:avLst/>
              </a:prstGeom>
              <a:blipFill>
                <a:blip r:embed="rId4"/>
                <a:stretch>
                  <a:fillRect l="-27273" r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04E9EE-2678-0C28-1021-48B51EBC12CE}"/>
              </a:ext>
            </a:extLst>
          </p:cNvPr>
          <p:cNvCxnSpPr/>
          <p:nvPr/>
        </p:nvCxnSpPr>
        <p:spPr>
          <a:xfrm flipV="1">
            <a:off x="3755571" y="3026228"/>
            <a:ext cx="864697" cy="22424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01C09-3D45-8F28-F7C5-C6F81D3F9105}"/>
              </a:ext>
            </a:extLst>
          </p:cNvPr>
          <p:cNvCxnSpPr/>
          <p:nvPr/>
        </p:nvCxnSpPr>
        <p:spPr>
          <a:xfrm flipH="1" flipV="1">
            <a:off x="3918857" y="2241522"/>
            <a:ext cx="701411" cy="784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2C2440-4A46-35C3-BF39-478D8D52F6F6}"/>
              </a:ext>
            </a:extLst>
          </p:cNvPr>
          <p:cNvCxnSpPr>
            <a:cxnSpLocks/>
          </p:cNvCxnSpPr>
          <p:nvPr/>
        </p:nvCxnSpPr>
        <p:spPr>
          <a:xfrm flipH="1" flipV="1">
            <a:off x="3755571" y="1068614"/>
            <a:ext cx="152400" cy="11729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85690E-71E3-08E1-91FC-704064ABE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85165"/>
            <a:ext cx="5854700" cy="439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CDED6-50A4-AA53-E145-05F1C92C5DBC}"/>
              </a:ext>
            </a:extLst>
          </p:cNvPr>
          <p:cNvSpPr txBox="1"/>
          <p:nvPr/>
        </p:nvSpPr>
        <p:spPr>
          <a:xfrm>
            <a:off x="6659332" y="715833"/>
            <a:ext cx="472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Assuming PURPLE is not screened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03A3A1-267C-A955-FFBD-90CBA2AAB371}"/>
              </a:ext>
            </a:extLst>
          </p:cNvPr>
          <p:cNvCxnSpPr/>
          <p:nvPr/>
        </p:nvCxnSpPr>
        <p:spPr>
          <a:xfrm flipV="1">
            <a:off x="9046938" y="2906485"/>
            <a:ext cx="864697" cy="22424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72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AB0B6DC-E3EE-2F2D-6892-C3F507F2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33" y="1085166"/>
            <a:ext cx="5867400" cy="439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0AD754-A2F8-E555-AA88-C24A882CD233}"/>
                  </a:ext>
                </a:extLst>
              </p:cNvPr>
              <p:cNvSpPr txBox="1"/>
              <p:nvPr/>
            </p:nvSpPr>
            <p:spPr>
              <a:xfrm>
                <a:off x="804634" y="5548739"/>
                <a:ext cx="5867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E377C2"/>
                    </a:solidFill>
                  </a:rPr>
                  <a:t>PINK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0AD754-A2F8-E555-AA88-C24A882C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34" y="5548739"/>
                <a:ext cx="5867400" cy="276999"/>
              </a:xfrm>
              <a:prstGeom prst="rect">
                <a:avLst/>
              </a:prstGeom>
              <a:blipFill>
                <a:blip r:embed="rId3"/>
                <a:stretch>
                  <a:fillRect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7593C4-3B38-04E8-98F4-31978AE254BB}"/>
                  </a:ext>
                </a:extLst>
              </p:cNvPr>
              <p:cNvSpPr txBox="1"/>
              <p:nvPr/>
            </p:nvSpPr>
            <p:spPr>
              <a:xfrm rot="16200000">
                <a:off x="-1067051" y="3143765"/>
                <a:ext cx="43941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9466BD"/>
                    </a:solidFill>
                  </a:rPr>
                  <a:t>PURPLE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7593C4-3B38-04E8-98F4-31978AE2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67051" y="3143765"/>
                <a:ext cx="4394199" cy="276999"/>
              </a:xfrm>
              <a:prstGeom prst="rect">
                <a:avLst/>
              </a:prstGeom>
              <a:blipFill>
                <a:blip r:embed="rId4"/>
                <a:stretch>
                  <a:fillRect l="-27273" r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04E9EE-2678-0C28-1021-48B51EBC12CE}"/>
              </a:ext>
            </a:extLst>
          </p:cNvPr>
          <p:cNvCxnSpPr/>
          <p:nvPr/>
        </p:nvCxnSpPr>
        <p:spPr>
          <a:xfrm flipV="1">
            <a:off x="3755571" y="3026228"/>
            <a:ext cx="864697" cy="22424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01C09-3D45-8F28-F7C5-C6F81D3F9105}"/>
              </a:ext>
            </a:extLst>
          </p:cNvPr>
          <p:cNvCxnSpPr/>
          <p:nvPr/>
        </p:nvCxnSpPr>
        <p:spPr>
          <a:xfrm flipH="1" flipV="1">
            <a:off x="3918857" y="2241522"/>
            <a:ext cx="701411" cy="784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2C2440-4A46-35C3-BF39-478D8D52F6F6}"/>
              </a:ext>
            </a:extLst>
          </p:cNvPr>
          <p:cNvCxnSpPr>
            <a:cxnSpLocks/>
          </p:cNvCxnSpPr>
          <p:nvPr/>
        </p:nvCxnSpPr>
        <p:spPr>
          <a:xfrm flipH="1" flipV="1">
            <a:off x="3755571" y="1068614"/>
            <a:ext cx="152400" cy="11729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CDED6-50A4-AA53-E145-05F1C92C5DBC}"/>
              </a:ext>
            </a:extLst>
          </p:cNvPr>
          <p:cNvSpPr txBox="1"/>
          <p:nvPr/>
        </p:nvSpPr>
        <p:spPr>
          <a:xfrm>
            <a:off x="6659332" y="715833"/>
            <a:ext cx="472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Assuming JOINT screening only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A9DF4-9D49-3102-DEF9-D42181243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706" y="1085164"/>
            <a:ext cx="5854700" cy="4394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900CD-63CE-8884-515F-99CE016ACBB1}"/>
              </a:ext>
            </a:extLst>
          </p:cNvPr>
          <p:cNvCxnSpPr>
            <a:cxnSpLocks/>
          </p:cNvCxnSpPr>
          <p:nvPr/>
        </p:nvCxnSpPr>
        <p:spPr>
          <a:xfrm flipH="1" flipV="1">
            <a:off x="9159056" y="2079171"/>
            <a:ext cx="775075" cy="8107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69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7EA874-77A3-7BE4-1EB2-F6AA0B12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588" y="1085164"/>
            <a:ext cx="5854700" cy="4394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B0B6DC-E3EE-2F2D-6892-C3F507F28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33" y="1085166"/>
            <a:ext cx="5867400" cy="439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0AD754-A2F8-E555-AA88-C24A882CD233}"/>
                  </a:ext>
                </a:extLst>
              </p:cNvPr>
              <p:cNvSpPr txBox="1"/>
              <p:nvPr/>
            </p:nvSpPr>
            <p:spPr>
              <a:xfrm>
                <a:off x="804634" y="5548739"/>
                <a:ext cx="5867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E377C2"/>
                    </a:solidFill>
                  </a:rPr>
                  <a:t>PINK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0AD754-A2F8-E555-AA88-C24A882C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34" y="5548739"/>
                <a:ext cx="5867400" cy="276999"/>
              </a:xfrm>
              <a:prstGeom prst="rect">
                <a:avLst/>
              </a:prstGeom>
              <a:blipFill>
                <a:blip r:embed="rId4"/>
                <a:stretch>
                  <a:fillRect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7593C4-3B38-04E8-98F4-31978AE254BB}"/>
                  </a:ext>
                </a:extLst>
              </p:cNvPr>
              <p:cNvSpPr txBox="1"/>
              <p:nvPr/>
            </p:nvSpPr>
            <p:spPr>
              <a:xfrm rot="16200000">
                <a:off x="-1067051" y="3143765"/>
                <a:ext cx="43941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9466BD"/>
                    </a:solidFill>
                  </a:rPr>
                  <a:t>PURPLE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7593C4-3B38-04E8-98F4-31978AE2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67051" y="3143765"/>
                <a:ext cx="4394199" cy="276999"/>
              </a:xfrm>
              <a:prstGeom prst="rect">
                <a:avLst/>
              </a:prstGeom>
              <a:blipFill>
                <a:blip r:embed="rId5"/>
                <a:stretch>
                  <a:fillRect l="-27273" r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04E9EE-2678-0C28-1021-48B51EBC12CE}"/>
              </a:ext>
            </a:extLst>
          </p:cNvPr>
          <p:cNvCxnSpPr/>
          <p:nvPr/>
        </p:nvCxnSpPr>
        <p:spPr>
          <a:xfrm flipV="1">
            <a:off x="3755571" y="3026228"/>
            <a:ext cx="864697" cy="22424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01C09-3D45-8F28-F7C5-C6F81D3F9105}"/>
              </a:ext>
            </a:extLst>
          </p:cNvPr>
          <p:cNvCxnSpPr/>
          <p:nvPr/>
        </p:nvCxnSpPr>
        <p:spPr>
          <a:xfrm flipH="1" flipV="1">
            <a:off x="3918857" y="2241522"/>
            <a:ext cx="701411" cy="784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2C2440-4A46-35C3-BF39-478D8D52F6F6}"/>
              </a:ext>
            </a:extLst>
          </p:cNvPr>
          <p:cNvCxnSpPr>
            <a:cxnSpLocks/>
          </p:cNvCxnSpPr>
          <p:nvPr/>
        </p:nvCxnSpPr>
        <p:spPr>
          <a:xfrm flipH="1" flipV="1">
            <a:off x="3755571" y="1068614"/>
            <a:ext cx="152400" cy="11729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CDED6-50A4-AA53-E145-05F1C92C5DBC}"/>
              </a:ext>
            </a:extLst>
          </p:cNvPr>
          <p:cNvSpPr txBox="1"/>
          <p:nvPr/>
        </p:nvSpPr>
        <p:spPr>
          <a:xfrm>
            <a:off x="6659332" y="715833"/>
            <a:ext cx="472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Assuming PURPLE is screened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0947B5-66B7-C2ED-D86B-7ED84A86680E}"/>
              </a:ext>
            </a:extLst>
          </p:cNvPr>
          <p:cNvCxnSpPr>
            <a:cxnSpLocks/>
          </p:cNvCxnSpPr>
          <p:nvPr/>
        </p:nvCxnSpPr>
        <p:spPr>
          <a:xfrm flipH="1" flipV="1">
            <a:off x="9115513" y="1221014"/>
            <a:ext cx="152400" cy="11729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43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0C67EB-40C2-5D28-CC4E-9B6563511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4" y="1079501"/>
            <a:ext cx="5867400" cy="439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19EE2B-2C7A-1BAA-3710-36E32DD44CCA}"/>
                  </a:ext>
                </a:extLst>
              </p:cNvPr>
              <p:cNvSpPr txBox="1"/>
              <p:nvPr/>
            </p:nvSpPr>
            <p:spPr>
              <a:xfrm>
                <a:off x="500745" y="5543074"/>
                <a:ext cx="5867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E377C2"/>
                    </a:solidFill>
                  </a:rPr>
                  <a:t>PINK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19EE2B-2C7A-1BAA-3710-36E32DD4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45" y="5543074"/>
                <a:ext cx="5867400" cy="276999"/>
              </a:xfrm>
              <a:prstGeom prst="rect">
                <a:avLst/>
              </a:prstGeom>
              <a:blipFill>
                <a:blip r:embed="rId3"/>
                <a:stretch>
                  <a:fillRect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D0E922-D753-427E-24E5-5CB78844884E}"/>
                  </a:ext>
                </a:extLst>
              </p:cNvPr>
              <p:cNvSpPr txBox="1"/>
              <p:nvPr/>
            </p:nvSpPr>
            <p:spPr>
              <a:xfrm rot="16200000">
                <a:off x="-1370940" y="3138100"/>
                <a:ext cx="43941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9466BD"/>
                    </a:solidFill>
                  </a:rPr>
                  <a:t>PURPLE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D0E922-D753-427E-24E5-5CB788448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370940" y="3138100"/>
                <a:ext cx="4394199" cy="276999"/>
              </a:xfrm>
              <a:prstGeom prst="rect">
                <a:avLst/>
              </a:prstGeom>
              <a:blipFill>
                <a:blip r:embed="rId4"/>
                <a:stretch>
                  <a:fillRect l="-27273" r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B771456-981D-C7AE-6E30-505FBF08F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941" y="1114188"/>
            <a:ext cx="5867400" cy="439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EDF42-E2E7-B17A-03A6-EFF2154A89E6}"/>
                  </a:ext>
                </a:extLst>
              </p:cNvPr>
              <p:cNvSpPr txBox="1"/>
              <p:nvPr/>
            </p:nvSpPr>
            <p:spPr>
              <a:xfrm>
                <a:off x="5636941" y="5501500"/>
                <a:ext cx="5867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E377C2"/>
                    </a:solidFill>
                  </a:rPr>
                  <a:t>PINK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EEDF42-E2E7-B17A-03A6-EFF2154A8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941" y="5501500"/>
                <a:ext cx="5867400" cy="276999"/>
              </a:xfrm>
              <a:prstGeom prst="rect">
                <a:avLst/>
              </a:prstGeom>
              <a:blipFill>
                <a:blip r:embed="rId6"/>
                <a:stretch>
                  <a:fillRect t="-2083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D21E44-E478-8D43-A8C1-CF84D4FE6664}"/>
                  </a:ext>
                </a:extLst>
              </p:cNvPr>
              <p:cNvSpPr txBox="1"/>
              <p:nvPr/>
            </p:nvSpPr>
            <p:spPr>
              <a:xfrm rot="16200000">
                <a:off x="3765256" y="3096526"/>
                <a:ext cx="43941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{</a:t>
                </a:r>
                <a:r>
                  <a:rPr lang="en-US" b="1" dirty="0">
                    <a:solidFill>
                      <a:srgbClr val="9466BD"/>
                    </a:solidFill>
                  </a:rPr>
                  <a:t>PURPLE</a:t>
                </a:r>
                <a:r>
                  <a:rPr lang="en-US" dirty="0"/>
                  <a:t> DISEASE}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D21E44-E478-8D43-A8C1-CF84D4FE6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765256" y="3096526"/>
                <a:ext cx="4394199" cy="276999"/>
              </a:xfrm>
              <a:prstGeom prst="rect">
                <a:avLst/>
              </a:prstGeom>
              <a:blipFill>
                <a:blip r:embed="rId7"/>
                <a:stretch>
                  <a:fillRect l="-26087" r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92F745-921B-4616-6A01-724458D76C8F}"/>
              </a:ext>
            </a:extLst>
          </p:cNvPr>
          <p:cNvSpPr txBox="1"/>
          <p:nvPr/>
        </p:nvSpPr>
        <p:spPr>
          <a:xfrm>
            <a:off x="6206623" y="659411"/>
            <a:ext cx="472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if PURPLE occurs earlier:</a:t>
            </a:r>
          </a:p>
        </p:txBody>
      </p:sp>
    </p:spTree>
    <p:extLst>
      <p:ext uri="{BB962C8B-B14F-4D97-AF65-F5344CB8AC3E}">
        <p14:creationId xmlns:p14="http://schemas.microsoft.com/office/powerpoint/2010/main" val="3345733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213</Words>
  <Application>Microsoft Macintosh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Alihan Huyuk</dc:creator>
  <cp:lastModifiedBy>Alihan Huyuk</cp:lastModifiedBy>
  <cp:revision>11</cp:revision>
  <dcterms:created xsi:type="dcterms:W3CDTF">2024-06-11T09:15:35Z</dcterms:created>
  <dcterms:modified xsi:type="dcterms:W3CDTF">2024-06-11T10:08:14Z</dcterms:modified>
</cp:coreProperties>
</file>